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33" autoAdjust="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9CD875CB-1BC2-4600-AA85-01BF859E0561}" type="datetimeFigureOut">
              <a:rPr lang="es-PE" smtClean="0"/>
              <a:pPr/>
              <a:t>03/06/2011</a:t>
            </a:fld>
            <a:endParaRPr lang="en-U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n-U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B4E9007-C6F3-4CBD-A56C-D63D224C559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CD875CB-1BC2-4600-AA85-01BF859E0561}" type="datetimeFigureOut">
              <a:rPr lang="es-PE" smtClean="0"/>
              <a:pPr/>
              <a:t>03/06/2011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B4E9007-C6F3-4CBD-A56C-D63D224C55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CD875CB-1BC2-4600-AA85-01BF859E0561}" type="datetimeFigureOut">
              <a:rPr lang="es-PE" smtClean="0"/>
              <a:pPr/>
              <a:t>03/06/2011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B4E9007-C6F3-4CBD-A56C-D63D224C55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9CD875CB-1BC2-4600-AA85-01BF859E0561}" type="datetimeFigureOut">
              <a:rPr lang="es-PE" smtClean="0"/>
              <a:pPr/>
              <a:t>03/06/2011</a:t>
            </a:fld>
            <a:endParaRPr lang="en-US"/>
          </a:p>
        </p:txBody>
      </p:sp>
      <p:sp>
        <p:nvSpPr>
          <p:cNvPr id="9" name="8 Marcador de número de diapositiva"/>
          <p:cNvSpPr>
            <a:spLocks noGrp="1"/>
          </p:cNvSpPr>
          <p:nvPr>
            <p:ph type="sldNum" sz="quarter" idx="15"/>
          </p:nvPr>
        </p:nvSpPr>
        <p:spPr/>
        <p:txBody>
          <a:bodyPr rtlCol="0"/>
          <a:lstStyle/>
          <a:p>
            <a:fld id="{1B4E9007-C6F3-4CBD-A56C-D63D224C559C}" type="slidenum">
              <a:rPr lang="en-US" smtClean="0"/>
              <a:pPr/>
              <a:t>‹#›</a:t>
            </a:fld>
            <a:endParaRPr lang="en-US"/>
          </a:p>
        </p:txBody>
      </p:sp>
      <p:sp>
        <p:nvSpPr>
          <p:cNvPr id="10" name="9 Marcador de pie de página"/>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9CD875CB-1BC2-4600-AA85-01BF859E0561}" type="datetimeFigureOut">
              <a:rPr lang="es-PE" smtClean="0"/>
              <a:pPr/>
              <a:t>03/06/2011</a:t>
            </a:fld>
            <a:endParaRPr lang="en-U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n-U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B4E9007-C6F3-4CBD-A56C-D63D224C559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9CD875CB-1BC2-4600-AA85-01BF859E0561}" type="datetimeFigureOut">
              <a:rPr lang="es-PE" smtClean="0"/>
              <a:pPr/>
              <a:t>03/06/2011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1B4E9007-C6F3-4CBD-A56C-D63D224C559C}" type="slidenum">
              <a:rPr lang="en-US" smtClean="0"/>
              <a:pPr/>
              <a:t>‹#›</a:t>
            </a:fld>
            <a:endParaRPr lang="en-U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9CD875CB-1BC2-4600-AA85-01BF859E0561}" type="datetimeFigureOut">
              <a:rPr lang="es-PE" smtClean="0"/>
              <a:pPr/>
              <a:t>03/06/2011</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1B4E9007-C6F3-4CBD-A56C-D63D224C559C}" type="slidenum">
              <a:rPr lang="en-US" smtClean="0"/>
              <a:pPr/>
              <a:t>‹#›</a:t>
            </a:fld>
            <a:endParaRPr lang="en-U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9CD875CB-1BC2-4600-AA85-01BF859E0561}" type="datetimeFigureOut">
              <a:rPr lang="es-PE" smtClean="0"/>
              <a:pPr/>
              <a:t>03/06/2011</a:t>
            </a:fld>
            <a:endParaRPr lang="en-US"/>
          </a:p>
        </p:txBody>
      </p:sp>
      <p:sp>
        <p:nvSpPr>
          <p:cNvPr id="7" name="6 Marcador de número de diapositiva"/>
          <p:cNvSpPr>
            <a:spLocks noGrp="1"/>
          </p:cNvSpPr>
          <p:nvPr>
            <p:ph type="sldNum" sz="quarter" idx="11"/>
          </p:nvPr>
        </p:nvSpPr>
        <p:spPr/>
        <p:txBody>
          <a:bodyPr rtlCol="0"/>
          <a:lstStyle/>
          <a:p>
            <a:fld id="{1B4E9007-C6F3-4CBD-A56C-D63D224C559C}" type="slidenum">
              <a:rPr lang="en-US" smtClean="0"/>
              <a:pPr/>
              <a:t>‹#›</a:t>
            </a:fld>
            <a:endParaRPr lang="en-US"/>
          </a:p>
        </p:txBody>
      </p:sp>
      <p:sp>
        <p:nvSpPr>
          <p:cNvPr id="8" name="7 Marcador de pie de página"/>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CD875CB-1BC2-4600-AA85-01BF859E0561}" type="datetimeFigureOut">
              <a:rPr lang="es-PE" smtClean="0"/>
              <a:pPr/>
              <a:t>03/06/2011</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1B4E9007-C6F3-4CBD-A56C-D63D224C55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9CD875CB-1BC2-4600-AA85-01BF859E0561}" type="datetimeFigureOut">
              <a:rPr lang="es-PE" smtClean="0"/>
              <a:pPr/>
              <a:t>03/06/2011</a:t>
            </a:fld>
            <a:endParaRPr lang="en-US"/>
          </a:p>
        </p:txBody>
      </p:sp>
      <p:sp>
        <p:nvSpPr>
          <p:cNvPr id="22" name="21 Marcador de número de diapositiva"/>
          <p:cNvSpPr>
            <a:spLocks noGrp="1"/>
          </p:cNvSpPr>
          <p:nvPr>
            <p:ph type="sldNum" sz="quarter" idx="15"/>
          </p:nvPr>
        </p:nvSpPr>
        <p:spPr/>
        <p:txBody>
          <a:bodyPr rtlCol="0"/>
          <a:lstStyle/>
          <a:p>
            <a:fld id="{1B4E9007-C6F3-4CBD-A56C-D63D224C559C}" type="slidenum">
              <a:rPr lang="en-US" smtClean="0"/>
              <a:pPr/>
              <a:t>‹#›</a:t>
            </a:fld>
            <a:endParaRPr lang="en-US"/>
          </a:p>
        </p:txBody>
      </p:sp>
      <p:sp>
        <p:nvSpPr>
          <p:cNvPr id="23" name="22 Marcador de pie de página"/>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9CD875CB-1BC2-4600-AA85-01BF859E0561}" type="datetimeFigureOut">
              <a:rPr lang="es-PE" smtClean="0"/>
              <a:pPr/>
              <a:t>03/06/2011</a:t>
            </a:fld>
            <a:endParaRPr lang="en-US"/>
          </a:p>
        </p:txBody>
      </p:sp>
      <p:sp>
        <p:nvSpPr>
          <p:cNvPr id="18" name="17 Marcador de número de diapositiva"/>
          <p:cNvSpPr>
            <a:spLocks noGrp="1"/>
          </p:cNvSpPr>
          <p:nvPr>
            <p:ph type="sldNum" sz="quarter" idx="11"/>
          </p:nvPr>
        </p:nvSpPr>
        <p:spPr/>
        <p:txBody>
          <a:bodyPr rtlCol="0"/>
          <a:lstStyle/>
          <a:p>
            <a:fld id="{1B4E9007-C6F3-4CBD-A56C-D63D224C559C}" type="slidenum">
              <a:rPr lang="en-US" smtClean="0"/>
              <a:pPr/>
              <a:t>‹#›</a:t>
            </a:fld>
            <a:endParaRPr lang="en-US"/>
          </a:p>
        </p:txBody>
      </p:sp>
      <p:sp>
        <p:nvSpPr>
          <p:cNvPr id="21" name="20 Marcador de pie de página"/>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CD875CB-1BC2-4600-AA85-01BF859E0561}" type="datetimeFigureOut">
              <a:rPr lang="es-PE" smtClean="0"/>
              <a:pPr/>
              <a:t>03/06/2011</a:t>
            </a:fld>
            <a:endParaRPr lang="en-U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4E9007-C6F3-4CBD-A56C-D63D224C559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14546" y="428604"/>
            <a:ext cx="5557933"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72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Cancer</a:t>
            </a:r>
            <a:r>
              <a:rPr lang="es-ES" sz="7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a:t>
            </a:r>
            <a:r>
              <a:rPr lang="es-ES" sz="72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Cell</a:t>
            </a:r>
            <a:endParaRPr lang="es-ES" sz="7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pic>
        <p:nvPicPr>
          <p:cNvPr id="23554" name="Picture 2" descr="http://www.news-medical.net/image.axd?picture=2009%2F12%2Fbreast+cancer+cell.jpg"/>
          <p:cNvPicPr>
            <a:picLocks noChangeAspect="1" noChangeArrowheads="1"/>
          </p:cNvPicPr>
          <p:nvPr/>
        </p:nvPicPr>
        <p:blipFill>
          <a:blip r:embed="rId2"/>
          <a:srcRect/>
          <a:stretch>
            <a:fillRect/>
          </a:stretch>
        </p:blipFill>
        <p:spPr bwMode="auto">
          <a:xfrm>
            <a:off x="3286116" y="1928802"/>
            <a:ext cx="3086100" cy="3181350"/>
          </a:xfrm>
          <a:prstGeom prst="rect">
            <a:avLst/>
          </a:prstGeom>
          <a:noFill/>
        </p:spPr>
      </p:pic>
      <p:sp>
        <p:nvSpPr>
          <p:cNvPr id="6" name="5 Rectángulo"/>
          <p:cNvSpPr/>
          <p:nvPr/>
        </p:nvSpPr>
        <p:spPr>
          <a:xfrm>
            <a:off x="142844" y="5411450"/>
            <a:ext cx="9001156" cy="144655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By</a:t>
            </a:r>
            <a:r>
              <a:rPr lang="es-E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a:t>
            </a:r>
            <a:r>
              <a:rPr lang="es-ES"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Maria</a:t>
            </a:r>
            <a:r>
              <a:rPr lang="es-E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Paula, Mafer and Nicole</a:t>
            </a:r>
            <a:endParaRPr lang="es-E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n-US" sz="2000" dirty="0" smtClean="0">
                <a:latin typeface="Century Gothic" pitchFamily="34" charset="0"/>
              </a:rPr>
              <a:t>The Golgi Apparatus is an organelle found in most eukaryotic cells</a:t>
            </a:r>
          </a:p>
          <a:p>
            <a:r>
              <a:rPr lang="en-US" sz="2000" dirty="0" smtClean="0">
                <a:latin typeface="Century Gothic" pitchFamily="34" charset="0"/>
              </a:rPr>
              <a:t>It processes and packages macromolecules, such as proteins and lipids, after their synthesis and before they make their way to their destination.</a:t>
            </a:r>
          </a:p>
          <a:p>
            <a:r>
              <a:rPr lang="en-US" sz="2000" dirty="0" smtClean="0">
                <a:latin typeface="Century Gothic" pitchFamily="34" charset="0"/>
              </a:rPr>
              <a:t>The Golgi apparatus forms a part of the cellular endomembrane system.</a:t>
            </a:r>
          </a:p>
          <a:p>
            <a:endParaRPr lang="en-US" dirty="0"/>
          </a:p>
        </p:txBody>
      </p:sp>
      <p:sp>
        <p:nvSpPr>
          <p:cNvPr id="5" name="1 Título"/>
          <p:cNvSpPr>
            <a:spLocks noGrp="1"/>
          </p:cNvSpPr>
          <p:nvPr>
            <p:ph type="title"/>
          </p:nvPr>
        </p:nvSpPr>
        <p:spPr>
          <a:xfrm>
            <a:off x="428596" y="500042"/>
            <a:ext cx="7467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0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Golgi Apparatus</a:t>
            </a:r>
            <a: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a:r>
            <a:b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br>
            <a:endParaRPr lang="en-US"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074" name="Picture 2" descr="http://kconline.kaskaskia.edu/bcambron/Biology%20117/Cells_files/image006.jpg"/>
          <p:cNvPicPr>
            <a:picLocks noChangeAspect="1" noChangeArrowheads="1"/>
          </p:cNvPicPr>
          <p:nvPr/>
        </p:nvPicPr>
        <p:blipFill>
          <a:blip r:embed="rId2"/>
          <a:srcRect/>
          <a:stretch>
            <a:fillRect/>
          </a:stretch>
        </p:blipFill>
        <p:spPr bwMode="auto">
          <a:xfrm>
            <a:off x="3071802" y="4143380"/>
            <a:ext cx="3038475" cy="22479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5257800"/>
          </a:xfrm>
        </p:spPr>
        <p:txBody>
          <a:bodyPr>
            <a:normAutofit/>
          </a:bodyPr>
          <a:lstStyle/>
          <a:p>
            <a:r>
              <a:rPr lang="en-US" sz="1800" dirty="0" smtClean="0">
                <a:latin typeface="Century Gothic" pitchFamily="34" charset="0"/>
              </a:rPr>
              <a:t>The endoplasmic reticulum (ER) is a eukaryotic organelle that forms an interconnected network of tubules, vesicles, and cisternae within cells. </a:t>
            </a:r>
          </a:p>
          <a:p>
            <a:r>
              <a:rPr lang="en-US" sz="1800" dirty="0" err="1" smtClean="0">
                <a:latin typeface="Century Gothic" pitchFamily="34" charset="0"/>
              </a:rPr>
              <a:t>Roughendoplasmic</a:t>
            </a:r>
            <a:r>
              <a:rPr lang="en-US" sz="1800" dirty="0" smtClean="0">
                <a:latin typeface="Century Gothic" pitchFamily="34" charset="0"/>
              </a:rPr>
              <a:t> reticulum synthesize proteins, while smooth endoplasmic reticulum synthesize lipids and steroids, metabolize carbohydrates and steroids (but not lipids), and regulate calcium concentration, drug metabolism, and attachment of receptors on cell membrane proteins. Sarcoplasmic reticulasolely regulate calcium levels</a:t>
            </a:r>
            <a:endParaRPr lang="en-US" sz="1800" dirty="0">
              <a:latin typeface="Century Gothic" pitchFamily="34" charset="0"/>
            </a:endParaRPr>
          </a:p>
        </p:txBody>
      </p:sp>
      <p:sp>
        <p:nvSpPr>
          <p:cNvPr id="5" name="1 Título"/>
          <p:cNvSpPr txBox="1">
            <a:spLocks/>
          </p:cNvSpPr>
          <p:nvPr/>
        </p:nvSpPr>
        <p:spPr>
          <a:xfrm>
            <a:off x="785786" y="285728"/>
            <a:ext cx="7467600" cy="1143000"/>
          </a:xfrm>
          <a:prstGeom prst="rect">
            <a:avLst/>
          </a:prstGeom>
        </p:spPr>
        <p:txBody>
          <a:bodyPr vert="horz" anchor="b">
            <a:normAutofit fontScale="8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a typeface="+mj-ea"/>
                <a:cs typeface="+mj-cs"/>
              </a:rPr>
              <a:t>Endoplasmic Reticulum</a:t>
            </a:r>
            <a:r>
              <a:rPr kumimoji="0" lang="en-US" sz="3000" b="1" i="0" u="none" strike="noStrike" kern="120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entury Gothic" pitchFamily="34" charset="0"/>
                <a:ea typeface="+mj-ea"/>
                <a:cs typeface="+mj-cs"/>
              </a:rPr>
              <a:t/>
            </a:r>
            <a:br>
              <a:rPr kumimoji="0" lang="en-US" sz="3000" b="1" i="0" u="none" strike="noStrike" kern="120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entury Gothic" pitchFamily="34" charset="0"/>
                <a:ea typeface="+mj-ea"/>
                <a:cs typeface="+mj-cs"/>
              </a:rPr>
            </a:br>
            <a:endParaRPr kumimoji="0" lang="en-US" sz="30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pic>
        <p:nvPicPr>
          <p:cNvPr id="2050" name="Picture 2" descr="http://micro.magnet.fsu.edu/cells/endoplasmicreticulum/images/endoplasmicreticulumfigure1.jpg"/>
          <p:cNvPicPr>
            <a:picLocks noChangeAspect="1" noChangeArrowheads="1"/>
          </p:cNvPicPr>
          <p:nvPr/>
        </p:nvPicPr>
        <p:blipFill>
          <a:blip r:embed="rId2"/>
          <a:srcRect/>
          <a:stretch>
            <a:fillRect/>
          </a:stretch>
        </p:blipFill>
        <p:spPr bwMode="auto">
          <a:xfrm>
            <a:off x="2571736" y="4214818"/>
            <a:ext cx="3427432" cy="243842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n-US" sz="2000" dirty="0" smtClean="0">
                <a:latin typeface="Century Gothic" pitchFamily="34" charset="0"/>
              </a:rPr>
              <a:t>The mitochondria provides energy for the cell. They are known as the powerhouse of the cell because they provide the location for the production of ATP (adenosine tri-phosphate). </a:t>
            </a:r>
            <a:endParaRPr lang="en-US" sz="2000" dirty="0">
              <a:latin typeface="Century Gothic" pitchFamily="34" charset="0"/>
            </a:endParaRPr>
          </a:p>
        </p:txBody>
      </p:sp>
      <p:sp>
        <p:nvSpPr>
          <p:cNvPr id="4" name="1 Título"/>
          <p:cNvSpPr txBox="1">
            <a:spLocks/>
          </p:cNvSpPr>
          <p:nvPr/>
        </p:nvSpPr>
        <p:spPr>
          <a:xfrm>
            <a:off x="428596" y="357166"/>
            <a:ext cx="7467600" cy="1143000"/>
          </a:xfrm>
          <a:prstGeom prst="rect">
            <a:avLst/>
          </a:prstGeom>
        </p:spPr>
        <p:txBody>
          <a:bodyPr vert="horz" anchor="b">
            <a:normAutofit fontScale="9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a typeface="+mj-ea"/>
                <a:cs typeface="+mj-cs"/>
              </a:rPr>
              <a:t>Mitochondria</a:t>
            </a:r>
            <a:r>
              <a:rPr kumimoji="0" lang="en-US" sz="3000" b="1" i="0" u="none" strike="noStrike" kern="120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entury Gothic" pitchFamily="34" charset="0"/>
                <a:ea typeface="+mj-ea"/>
                <a:cs typeface="+mj-cs"/>
              </a:rPr>
              <a:t/>
            </a:r>
            <a:br>
              <a:rPr kumimoji="0" lang="en-US" sz="3000" b="1" i="0" u="none" strike="noStrike" kern="120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entury Gothic" pitchFamily="34" charset="0"/>
                <a:ea typeface="+mj-ea"/>
                <a:cs typeface="+mj-cs"/>
              </a:rPr>
            </a:br>
            <a:endParaRPr kumimoji="0" lang="en-US" sz="30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pic>
        <p:nvPicPr>
          <p:cNvPr id="1026" name="Picture 2" descr="http://1.bp.blogspot.com/-wq21SIfQfDo/TVkldqCgIGI/AAAAAAAAABI/c4cPy0CJ18A/s1600/400px-Mitochondria.gif"/>
          <p:cNvPicPr>
            <a:picLocks noChangeAspect="1" noChangeArrowheads="1"/>
          </p:cNvPicPr>
          <p:nvPr/>
        </p:nvPicPr>
        <p:blipFill>
          <a:blip r:embed="rId2"/>
          <a:srcRect/>
          <a:stretch>
            <a:fillRect/>
          </a:stretch>
        </p:blipFill>
        <p:spPr bwMode="auto">
          <a:xfrm>
            <a:off x="2428860" y="3357562"/>
            <a:ext cx="3643338" cy="283269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357422" y="357166"/>
            <a:ext cx="4214615" cy="110799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6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Discovery</a:t>
            </a:r>
            <a:endParaRPr lang="es-ES"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
        <p:nvSpPr>
          <p:cNvPr id="5" name="4 CuadroTexto"/>
          <p:cNvSpPr txBox="1"/>
          <p:nvPr/>
        </p:nvSpPr>
        <p:spPr>
          <a:xfrm>
            <a:off x="714348" y="1785926"/>
            <a:ext cx="7286676" cy="3539430"/>
          </a:xfrm>
          <a:prstGeom prst="rect">
            <a:avLst/>
          </a:prstGeom>
          <a:noFill/>
        </p:spPr>
        <p:txBody>
          <a:bodyPr wrap="square" rtlCol="0">
            <a:spAutoFit/>
          </a:bodyPr>
          <a:lstStyle/>
          <a:p>
            <a:pPr algn="just">
              <a:spcBef>
                <a:spcPts val="600"/>
              </a:spcBef>
              <a:spcAft>
                <a:spcPts val="600"/>
              </a:spcAft>
            </a:pPr>
            <a:r>
              <a:rPr lang="en-US" sz="2800" dirty="0">
                <a:latin typeface="Century Gothic" pitchFamily="34" charset="0"/>
              </a:rPr>
              <a:t>Some descriptions of cancer go back to ancient Egypt as far back as 1600 BC and the understanding of cancer was significantly advanced during the Renaissance period. </a:t>
            </a:r>
            <a:r>
              <a:rPr lang="en-US" sz="2800" dirty="0" smtClean="0">
                <a:latin typeface="Century Gothic" pitchFamily="34" charset="0"/>
              </a:rPr>
              <a:t>Sir</a:t>
            </a:r>
            <a:r>
              <a:rPr lang="en-US" sz="2800" dirty="0">
                <a:latin typeface="Century Gothic" pitchFamily="34" charset="0"/>
              </a:rPr>
              <a:t> Rudolf Virchow, a German biologist </a:t>
            </a:r>
            <a:r>
              <a:rPr lang="en-US" sz="2800" dirty="0" smtClean="0">
                <a:latin typeface="Century Gothic" pitchFamily="34" charset="0"/>
              </a:rPr>
              <a:t> is </a:t>
            </a:r>
            <a:r>
              <a:rPr lang="en-US" sz="2800" dirty="0">
                <a:latin typeface="Century Gothic" pitchFamily="34" charset="0"/>
              </a:rPr>
              <a:t>generally credited with discovering the first cancer </a:t>
            </a:r>
            <a:r>
              <a:rPr lang="en-US" sz="2800" dirty="0" smtClean="0">
                <a:latin typeface="Century Gothic" pitchFamily="34" charset="0"/>
              </a:rPr>
              <a:t>cells.</a:t>
            </a:r>
            <a:endParaRPr lang="en-US" sz="2800" dirty="0">
              <a:latin typeface="Century Gothic"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14348" y="1857364"/>
            <a:ext cx="7358114" cy="3877985"/>
          </a:xfrm>
          <a:prstGeom prst="rect">
            <a:avLst/>
          </a:prstGeom>
          <a:noFill/>
        </p:spPr>
        <p:txBody>
          <a:bodyPr wrap="square" rtlCol="0">
            <a:spAutoFit/>
          </a:bodyPr>
          <a:lstStyle/>
          <a:p>
            <a:pPr>
              <a:spcBef>
                <a:spcPts val="600"/>
              </a:spcBef>
              <a:spcAft>
                <a:spcPts val="1200"/>
              </a:spcAft>
              <a:buFont typeface="Arial" pitchFamily="34" charset="0"/>
              <a:buChar char="•"/>
            </a:pPr>
            <a:r>
              <a:rPr lang="en-US" sz="2400" dirty="0" smtClean="0">
                <a:latin typeface="Century Gothic" pitchFamily="34" charset="0"/>
              </a:rPr>
              <a:t>Cancer cells are cells that grow and divide at an unregulated, quickened pace. </a:t>
            </a:r>
          </a:p>
          <a:p>
            <a:pPr>
              <a:spcBef>
                <a:spcPts val="600"/>
              </a:spcBef>
              <a:spcAft>
                <a:spcPts val="1200"/>
              </a:spcAft>
              <a:buFont typeface="Arial" pitchFamily="34" charset="0"/>
              <a:buChar char="•"/>
            </a:pPr>
            <a:r>
              <a:rPr lang="en-US" sz="2400" dirty="0">
                <a:latin typeface="Century Gothic" pitchFamily="34" charset="0"/>
              </a:rPr>
              <a:t>C</a:t>
            </a:r>
            <a:r>
              <a:rPr lang="en-US" sz="2400" dirty="0" smtClean="0">
                <a:latin typeface="Century Gothic" pitchFamily="34" charset="0"/>
              </a:rPr>
              <a:t>ancer cells can be quite common in a person they are only malignant when the other cells fail to recognize and/or destroy them. </a:t>
            </a:r>
          </a:p>
          <a:p>
            <a:pPr>
              <a:spcBef>
                <a:spcPts val="600"/>
              </a:spcBef>
              <a:spcAft>
                <a:spcPts val="1200"/>
              </a:spcAft>
              <a:buFont typeface="Arial" pitchFamily="34" charset="0"/>
              <a:buChar char="•"/>
            </a:pPr>
            <a:r>
              <a:rPr lang="en-US" sz="2400" dirty="0" smtClean="0">
                <a:latin typeface="Century Gothic" pitchFamily="34" charset="0"/>
              </a:rPr>
              <a:t>The failure to recognize cancer cells is caused by the lack of particular co-stimulated molecules that aid in the way antigens react with lymphocytes.</a:t>
            </a:r>
            <a:endParaRPr lang="en-US" sz="2400" dirty="0">
              <a:latin typeface="Century Gothic" pitchFamily="34" charset="0"/>
            </a:endParaRPr>
          </a:p>
        </p:txBody>
      </p:sp>
      <p:sp>
        <p:nvSpPr>
          <p:cNvPr id="5" name="4 Rectángulo"/>
          <p:cNvSpPr/>
          <p:nvPr/>
        </p:nvSpPr>
        <p:spPr>
          <a:xfrm>
            <a:off x="2786050" y="428604"/>
            <a:ext cx="2900153"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72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About</a:t>
            </a:r>
            <a:endParaRPr lang="es-ES" sz="7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n-US" sz="3200" dirty="0" smtClean="0">
                <a:latin typeface="Century Gothic" pitchFamily="34" charset="0"/>
              </a:rPr>
              <a:t>Cancer is a class of diseases in which a group of cells display uncontrolled growth, invasion that intrudes upon and destroys adjacent tissues, and sometimes metastasis, or spreading to other locations in the body via lymph or blood.</a:t>
            </a:r>
            <a:endParaRPr lang="en-US" sz="3200" dirty="0">
              <a:latin typeface="Century Gothic" pitchFamily="34" charset="0"/>
            </a:endParaRPr>
          </a:p>
        </p:txBody>
      </p:sp>
      <p:sp>
        <p:nvSpPr>
          <p:cNvPr id="5" name="4 Rectángulo"/>
          <p:cNvSpPr/>
          <p:nvPr/>
        </p:nvSpPr>
        <p:spPr>
          <a:xfrm>
            <a:off x="2285984" y="357166"/>
            <a:ext cx="3929090" cy="110799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6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Sickness</a:t>
            </a:r>
            <a:endParaRPr lang="es-ES"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6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Structure</a:t>
            </a:r>
            <a:endParaRPr lang="en-US" sz="66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
        <p:nvSpPr>
          <p:cNvPr id="3" name="2 Marcador de contenido"/>
          <p:cNvSpPr>
            <a:spLocks noGrp="1"/>
          </p:cNvSpPr>
          <p:nvPr>
            <p:ph sz="quarter" idx="1"/>
          </p:nvPr>
        </p:nvSpPr>
        <p:spPr/>
        <p:txBody>
          <a:bodyPr>
            <a:normAutofit/>
          </a:bodyPr>
          <a:lstStyle/>
          <a:p>
            <a:r>
              <a:rPr lang="en-US" dirty="0" smtClean="0">
                <a:latin typeface="Century Gothic" pitchFamily="34" charset="0"/>
              </a:rPr>
              <a:t>Plasma cell membrane</a:t>
            </a:r>
          </a:p>
          <a:p>
            <a:r>
              <a:rPr lang="en-US" dirty="0" err="1" smtClean="0">
                <a:latin typeface="Century Gothic" pitchFamily="34" charset="0"/>
              </a:rPr>
              <a:t>Nucleous</a:t>
            </a:r>
            <a:endParaRPr lang="en-US" dirty="0" smtClean="0">
              <a:latin typeface="Century Gothic" pitchFamily="34" charset="0"/>
            </a:endParaRPr>
          </a:p>
          <a:p>
            <a:r>
              <a:rPr lang="en-US" dirty="0" smtClean="0">
                <a:latin typeface="Century Gothic" pitchFamily="34" charset="0"/>
              </a:rPr>
              <a:t>Nucleolus</a:t>
            </a:r>
          </a:p>
          <a:p>
            <a:r>
              <a:rPr lang="en-US" dirty="0" smtClean="0">
                <a:latin typeface="Century Gothic" pitchFamily="34" charset="0"/>
              </a:rPr>
              <a:t>Ribosome</a:t>
            </a:r>
          </a:p>
          <a:p>
            <a:r>
              <a:rPr lang="en-US" dirty="0" smtClean="0">
                <a:latin typeface="Century Gothic" pitchFamily="34" charset="0"/>
              </a:rPr>
              <a:t>Chromosomes</a:t>
            </a:r>
          </a:p>
          <a:p>
            <a:r>
              <a:rPr lang="en-US" dirty="0" smtClean="0">
                <a:latin typeface="Century Gothic" pitchFamily="34" charset="0"/>
              </a:rPr>
              <a:t>Golgi </a:t>
            </a:r>
            <a:r>
              <a:rPr lang="en-US" dirty="0" err="1" smtClean="0">
                <a:latin typeface="Century Gothic" pitchFamily="34" charset="0"/>
              </a:rPr>
              <a:t>Aparatus</a:t>
            </a:r>
            <a:endParaRPr lang="en-US" dirty="0" smtClean="0">
              <a:latin typeface="Century Gothic" pitchFamily="34" charset="0"/>
            </a:endParaRPr>
          </a:p>
          <a:p>
            <a:r>
              <a:rPr lang="en-US" dirty="0" smtClean="0">
                <a:latin typeface="Century Gothic" pitchFamily="34" charset="0"/>
              </a:rPr>
              <a:t>Endoplasmic Reticulum</a:t>
            </a:r>
          </a:p>
          <a:p>
            <a:r>
              <a:rPr lang="en-US" dirty="0" smtClean="0">
                <a:latin typeface="Century Gothic" pitchFamily="34" charset="0"/>
              </a:rPr>
              <a:t>Mitochondria</a:t>
            </a:r>
          </a:p>
          <a:p>
            <a:r>
              <a:rPr lang="en-US" dirty="0" smtClean="0">
                <a:latin typeface="Century Gothic" pitchFamily="34" charset="0"/>
              </a:rPr>
              <a:t>Cell Wall</a:t>
            </a:r>
            <a:endParaRPr lang="en-US" dirty="0">
              <a:latin typeface="Century Gothic"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Nucleous</a:t>
            </a:r>
            <a:endParaRPr lang="en-US" sz="44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
        <p:nvSpPr>
          <p:cNvPr id="3" name="2 Marcador de contenido"/>
          <p:cNvSpPr>
            <a:spLocks noGrp="1"/>
          </p:cNvSpPr>
          <p:nvPr>
            <p:ph sz="quarter" idx="1"/>
          </p:nvPr>
        </p:nvSpPr>
        <p:spPr/>
        <p:txBody>
          <a:bodyPr>
            <a:normAutofit/>
          </a:bodyPr>
          <a:lstStyle/>
          <a:p>
            <a:r>
              <a:rPr lang="en-US" dirty="0" smtClean="0">
                <a:solidFill>
                  <a:schemeClr val="tx1">
                    <a:lumMod val="95000"/>
                    <a:lumOff val="5000"/>
                  </a:schemeClr>
                </a:solidFill>
                <a:latin typeface="Century Gothic" pitchFamily="34" charset="0"/>
              </a:rPr>
              <a:t>The function of the nucleus is to maintain the integrity of these genes and to control the activities of the cell by regulating gene expression  the nucleus is, therefore, the control center of the cell.</a:t>
            </a:r>
            <a:endParaRPr lang="en-US" dirty="0">
              <a:solidFill>
                <a:schemeClr val="tx1">
                  <a:lumMod val="95000"/>
                  <a:lumOff val="5000"/>
                </a:schemeClr>
              </a:solidFill>
              <a:latin typeface="Century Gothic" pitchFamily="34" charset="0"/>
            </a:endParaRPr>
          </a:p>
        </p:txBody>
      </p:sp>
      <p:pic>
        <p:nvPicPr>
          <p:cNvPr id="1026" name="Picture 2" descr="http://multimedia4everyone.com/free_rad_vs_antiox/media/diagram_human_cell_nucleus_1.gif"/>
          <p:cNvPicPr>
            <a:picLocks noChangeAspect="1" noChangeArrowheads="1"/>
          </p:cNvPicPr>
          <p:nvPr/>
        </p:nvPicPr>
        <p:blipFill>
          <a:blip r:embed="rId2"/>
          <a:srcRect/>
          <a:stretch>
            <a:fillRect/>
          </a:stretch>
        </p:blipFill>
        <p:spPr bwMode="auto">
          <a:xfrm>
            <a:off x="4000496" y="3500438"/>
            <a:ext cx="3333750" cy="29146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Nucleolus</a:t>
            </a:r>
            <a:endParaRPr lang="en-US" sz="48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endParaRPr>
          </a:p>
        </p:txBody>
      </p:sp>
      <p:sp>
        <p:nvSpPr>
          <p:cNvPr id="3" name="2 Marcador de contenido"/>
          <p:cNvSpPr>
            <a:spLocks noGrp="1"/>
          </p:cNvSpPr>
          <p:nvPr>
            <p:ph sz="quarter" idx="1"/>
          </p:nvPr>
        </p:nvSpPr>
        <p:spPr/>
        <p:txBody>
          <a:bodyPr/>
          <a:lstStyle/>
          <a:p>
            <a:r>
              <a:rPr lang="en-US" dirty="0" smtClean="0">
                <a:latin typeface="Century Gothic" pitchFamily="34" charset="0"/>
              </a:rPr>
              <a:t>The nucleus regulates all cell activity. It does this by controlling the enzymes present. The chromatin is composed of DNA. </a:t>
            </a:r>
            <a:r>
              <a:rPr lang="en-US" dirty="0" smtClean="0"/>
              <a:t/>
            </a:r>
            <a:br>
              <a:rPr lang="en-US" dirty="0" smtClean="0"/>
            </a:br>
            <a:r>
              <a:rPr lang="en-US" dirty="0" smtClean="0"/>
              <a:t/>
            </a:r>
            <a:br>
              <a:rPr lang="en-US" dirty="0" smtClean="0"/>
            </a:br>
            <a:endParaRPr lang="en-US" dirty="0"/>
          </a:p>
        </p:txBody>
      </p:sp>
      <p:pic>
        <p:nvPicPr>
          <p:cNvPr id="19458" name="Picture 2" descr="http://images.protopage.com/view/721477/bi2iiv110ehzxbcll6bifphwv.jpg"/>
          <p:cNvPicPr>
            <a:picLocks noChangeAspect="1" noChangeArrowheads="1"/>
          </p:cNvPicPr>
          <p:nvPr/>
        </p:nvPicPr>
        <p:blipFill>
          <a:blip r:embed="rId2"/>
          <a:srcRect/>
          <a:stretch>
            <a:fillRect/>
          </a:stretch>
        </p:blipFill>
        <p:spPr bwMode="auto">
          <a:xfrm>
            <a:off x="3500430" y="3786190"/>
            <a:ext cx="3333750" cy="241935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cap="none"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Ribosomes</a:t>
            </a:r>
            <a: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a:r>
            <a:b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br>
            <a:endParaRPr lang="en-US"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sz="quarter" idx="1"/>
          </p:nvPr>
        </p:nvSpPr>
        <p:spPr/>
        <p:txBody>
          <a:bodyPr/>
          <a:lstStyle/>
          <a:p>
            <a:r>
              <a:rPr lang="en-US" dirty="0" err="1" smtClean="0">
                <a:latin typeface="Century Gothic" pitchFamily="34" charset="0"/>
              </a:rPr>
              <a:t>Ribosomes</a:t>
            </a:r>
            <a:r>
              <a:rPr lang="en-US" dirty="0" smtClean="0">
                <a:latin typeface="Century Gothic" pitchFamily="34" charset="0"/>
              </a:rPr>
              <a:t> are organelles that consist of RNA an proteins. They are responsible for assembling the proteins of the cell. Depending on the protein production level of a particular cell, </a:t>
            </a:r>
            <a:r>
              <a:rPr lang="en-US" dirty="0" err="1" smtClean="0">
                <a:latin typeface="Century Gothic" pitchFamily="34" charset="0"/>
              </a:rPr>
              <a:t>ribosomes</a:t>
            </a:r>
            <a:r>
              <a:rPr lang="en-US" dirty="0" smtClean="0">
                <a:latin typeface="Century Gothic" pitchFamily="34" charset="0"/>
              </a:rPr>
              <a:t> may number in the millions.</a:t>
            </a:r>
          </a:p>
          <a:p>
            <a:endParaRPr lang="en-US" dirty="0"/>
          </a:p>
        </p:txBody>
      </p:sp>
      <p:pic>
        <p:nvPicPr>
          <p:cNvPr id="20482" name="Picture 2" descr="http://www.cbv.ns.ca/bec/science/cell/page11a.gif"/>
          <p:cNvPicPr>
            <a:picLocks noChangeAspect="1" noChangeArrowheads="1"/>
          </p:cNvPicPr>
          <p:nvPr/>
        </p:nvPicPr>
        <p:blipFill>
          <a:blip r:embed="rId2"/>
          <a:srcRect/>
          <a:stretch>
            <a:fillRect/>
          </a:stretch>
        </p:blipFill>
        <p:spPr bwMode="auto">
          <a:xfrm>
            <a:off x="4000496" y="3786190"/>
            <a:ext cx="3590925" cy="284797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Chromosomes</a:t>
            </a:r>
            <a: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t/>
            </a:r>
            <a:br>
              <a:rPr lang="en-US"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Gothic" pitchFamily="34" charset="0"/>
              </a:rPr>
            </a:br>
            <a:endParaRPr lang="en-US"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sz="quarter" idx="1"/>
          </p:nvPr>
        </p:nvSpPr>
        <p:spPr/>
        <p:txBody>
          <a:bodyPr/>
          <a:lstStyle/>
          <a:p>
            <a:r>
              <a:rPr lang="en-US" dirty="0" smtClean="0">
                <a:latin typeface="Century Gothic" pitchFamily="34" charset="0"/>
              </a:rPr>
              <a:t>Chromosomes-These are </a:t>
            </a:r>
            <a:r>
              <a:rPr lang="en-US" dirty="0" err="1" smtClean="0">
                <a:latin typeface="Century Gothic" pitchFamily="34" charset="0"/>
              </a:rPr>
              <a:t>microscopic,threadlike</a:t>
            </a:r>
            <a:r>
              <a:rPr lang="en-US" dirty="0" smtClean="0">
                <a:latin typeface="Century Gothic" pitchFamily="34" charset="0"/>
              </a:rPr>
              <a:t> body composed of chromatin and that appears in the nucleus of a cell at the time of cell </a:t>
            </a:r>
            <a:r>
              <a:rPr lang="en-US" dirty="0" err="1" smtClean="0">
                <a:latin typeface="Century Gothic" pitchFamily="34" charset="0"/>
              </a:rPr>
              <a:t>division.Chromosomes</a:t>
            </a:r>
            <a:r>
              <a:rPr lang="en-US" dirty="0" smtClean="0">
                <a:latin typeface="Century Gothic" pitchFamily="34" charset="0"/>
              </a:rPr>
              <a:t> contains the genes &amp; normally are constant in number within the </a:t>
            </a:r>
            <a:r>
              <a:rPr lang="en-US" dirty="0" err="1" smtClean="0">
                <a:latin typeface="Century Gothic" pitchFamily="34" charset="0"/>
              </a:rPr>
              <a:t>species.It's</a:t>
            </a:r>
            <a:r>
              <a:rPr lang="en-US" dirty="0" smtClean="0">
                <a:latin typeface="Century Gothic" pitchFamily="34" charset="0"/>
              </a:rPr>
              <a:t> basic function is to carry hereditary materials across generations.</a:t>
            </a:r>
            <a:r>
              <a:rPr lang="en-US" dirty="0" smtClean="0"/>
              <a:t/>
            </a:r>
            <a:br>
              <a:rPr lang="en-US" dirty="0" smtClean="0"/>
            </a:br>
            <a:endParaRPr lang="en-US" dirty="0"/>
          </a:p>
        </p:txBody>
      </p:sp>
      <p:pic>
        <p:nvPicPr>
          <p:cNvPr id="24578" name="Picture 2" descr="http://www.science3point0.com/genegeek/files/2010/11/chromosome.jpg"/>
          <p:cNvPicPr>
            <a:picLocks noChangeAspect="1" noChangeArrowheads="1"/>
          </p:cNvPicPr>
          <p:nvPr/>
        </p:nvPicPr>
        <p:blipFill>
          <a:blip r:embed="rId2"/>
          <a:srcRect/>
          <a:stretch>
            <a:fillRect/>
          </a:stretch>
        </p:blipFill>
        <p:spPr bwMode="auto">
          <a:xfrm>
            <a:off x="5072066" y="4000504"/>
            <a:ext cx="2881306" cy="261478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234</TotalTime>
  <Words>209</Words>
  <Application>Microsoft Office PowerPoint</Application>
  <PresentationFormat>On-screen Show (4:3)</PresentationFormat>
  <Paragraphs>37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Mirador</vt:lpstr>
      <vt:lpstr>Slide 1</vt:lpstr>
      <vt:lpstr>Slide 2</vt:lpstr>
      <vt:lpstr>Slide 3</vt:lpstr>
      <vt:lpstr>Slide 4</vt:lpstr>
      <vt:lpstr>Structure</vt:lpstr>
      <vt:lpstr>Nucleous</vt:lpstr>
      <vt:lpstr>Nucleolus</vt:lpstr>
      <vt:lpstr>Ribosomes </vt:lpstr>
      <vt:lpstr>Chromosomes </vt:lpstr>
      <vt:lpstr>Golgi Apparatus </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Mafer</dc:creator>
  <cp:lastModifiedBy>Lab01</cp:lastModifiedBy>
  <cp:revision>28</cp:revision>
  <dcterms:created xsi:type="dcterms:W3CDTF">2011-05-31T22:00:20Z</dcterms:created>
  <dcterms:modified xsi:type="dcterms:W3CDTF">2011-06-03T14:29:01Z</dcterms:modified>
</cp:coreProperties>
</file>